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9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84" r:id="rId14"/>
    <p:sldId id="269" r:id="rId15"/>
    <p:sldId id="270" r:id="rId16"/>
    <p:sldId id="271" r:id="rId17"/>
    <p:sldId id="300" r:id="rId18"/>
    <p:sldId id="298" r:id="rId19"/>
    <p:sldId id="299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262" r:id="rId34"/>
    <p:sldId id="273" r:id="rId35"/>
    <p:sldId id="274" r:id="rId36"/>
    <p:sldId id="275" r:id="rId37"/>
    <p:sldId id="276" r:id="rId38"/>
    <p:sldId id="278" r:id="rId39"/>
    <p:sldId id="279" r:id="rId40"/>
    <p:sldId id="281" r:id="rId41"/>
    <p:sldId id="286" r:id="rId42"/>
    <p:sldId id="287" r:id="rId43"/>
    <p:sldId id="288" r:id="rId44"/>
    <p:sldId id="280" r:id="rId45"/>
    <p:sldId id="282" r:id="rId46"/>
    <p:sldId id="283" r:id="rId47"/>
    <p:sldId id="285" r:id="rId48"/>
    <p:sldId id="290" r:id="rId49"/>
    <p:sldId id="291" r:id="rId50"/>
    <p:sldId id="289" r:id="rId51"/>
    <p:sldId id="292" r:id="rId52"/>
    <p:sldId id="293" r:id="rId53"/>
    <p:sldId id="294" r:id="rId54"/>
    <p:sldId id="295" r:id="rId55"/>
    <p:sldId id="29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1"/>
    <p:restoredTop sz="87054"/>
  </p:normalViewPr>
  <p:slideViewPr>
    <p:cSldViewPr snapToGrid="0" snapToObjects="1">
      <p:cViewPr varScale="1">
        <p:scale>
          <a:sx n="100" d="100"/>
          <a:sy n="100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F662E-6B15-344C-8639-FAADA27A2642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A56A1-FB27-B449-AC96-6680AE5CF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3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5433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5760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1133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37245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1822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0777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29747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Let's assume we are comparing two means with a t test. Assume that the two means truly differ by a particular amount, and that you perform many experiments with the same sample size. Each experiment will have different values (by chance) so each t test will yield different results. In some experiments, the P value will be less than alpha (usually set to 0.05), so you call the results statistically significant. In other experiments, the P value will be greater than alpha, so you will call the difference not statistically significant.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56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Let's assume we are comparing two means with a t test. Assume that the two means truly differ by a particular amount, and that you perform many experiments with the same sample size. Each experiment will have different values (by chance) so each t test will yield different results. In some experiments, the P value will be less than alpha (usually set to 0.05), so you call the results statistically significant. In other experiments, the P value will be greater than alpha, so you will call the difference not statistically significant.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5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7146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You've made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II error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there really is a difference (association, correlation) overall, but random sampling caused your data to not show a statistically significant difference. So your conclusion that the two groups are not really different is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59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3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8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97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26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3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55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81FA9-E62F-3B4F-8E13-7A2A8F5468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20599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19157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6166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6444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9364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49121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589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973882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7163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18723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402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2249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2687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6107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6180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9042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09271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2165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7608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873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590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036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0330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1494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049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5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3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31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2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6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2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4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1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4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97E70-D7C1-E14D-8BDF-D190727ED903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029BA-48FE-C042-B7E0-6F5B726B1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9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qs.mc.vanderbilt.edu/shiny/RnaSeqSampleSiz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pad.com/guides/prism/8/statistics/type_i_ii_and_iii_errors.ht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qs-vumc.shinyapps.io/rnaseqsamplesizeweb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exdavisscs.shinyapps.io/scs_power_multinomial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qs.mc.vanderbilt.edu/shiny/RnaSeqSampleSiz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experimental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887913"/>
            <a:ext cx="6858000" cy="1655762"/>
          </a:xfrm>
        </p:spPr>
        <p:txBody>
          <a:bodyPr/>
          <a:lstStyle/>
          <a:p>
            <a:r>
              <a:rPr lang="en-US" dirty="0" err="1"/>
              <a:t>Dr</a:t>
            </a:r>
            <a:r>
              <a:rPr lang="en-US" dirty="0"/>
              <a:t> Adam </a:t>
            </a:r>
            <a:r>
              <a:rPr lang="en-US" dirty="0" err="1"/>
              <a:t>Cribbs</a:t>
            </a:r>
            <a:endParaRPr lang="en-US" dirty="0"/>
          </a:p>
          <a:p>
            <a:r>
              <a:rPr lang="en-US" dirty="0"/>
              <a:t>Group leader in systems biology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4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Adequately powered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396478" y="1144229"/>
            <a:ext cx="4046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 many samples: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Wastes resources and time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Too few samples: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May lack power leading to unreliable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7AB08-4D52-B54B-AAD2-234FD1F10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1687160"/>
            <a:ext cx="4520110" cy="43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5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much power is enough power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480582" y="1658579"/>
            <a:ext cx="83474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 the purpose of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Just want to look at top expressed genes = not much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a comprehensive list of targets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Power expressed transcripts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Rare variants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800" dirty="0"/>
              <a:t>Depends on the variability of the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Human samples = very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Mouse studies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Immunology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Cancer = very variable</a:t>
            </a:r>
          </a:p>
        </p:txBody>
      </p:sp>
    </p:spTree>
    <p:extLst>
      <p:ext uri="{BB962C8B-B14F-4D97-AF65-F5344CB8AC3E}">
        <p14:creationId xmlns:p14="http://schemas.microsoft.com/office/powerpoint/2010/main" val="160181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D16443-4E28-BA43-9069-66BE71AF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1929825"/>
            <a:ext cx="8128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6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Cell line replicates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BB678F-96E2-4A4C-8B89-F708B825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42" y="966527"/>
            <a:ext cx="6885517" cy="5158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61B974-2447-9440-95DB-A38AECFF3DC6}"/>
              </a:ext>
            </a:extLst>
          </p:cNvPr>
          <p:cNvSpPr/>
          <p:nvPr/>
        </p:nvSpPr>
        <p:spPr>
          <a:xfrm>
            <a:off x="-132524" y="621166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/jelena121/</a:t>
            </a:r>
            <a:r>
              <a:rPr lang="en-US" dirty="0" err="1"/>
              <a:t>introduction-to-ngs-experimental-design?qid</a:t>
            </a:r>
            <a:r>
              <a:rPr lang="en-US" dirty="0"/>
              <a:t>=7d0acf70-8728-47ee-ad2d-3f473dea0de8&amp;v=&amp;b=&amp;</a:t>
            </a:r>
            <a:r>
              <a:rPr lang="en-US" dirty="0" err="1"/>
              <a:t>from_search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30353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480582" y="1472841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sensitivity, ability or power to detect changes depends on the sample size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88984-FE2F-E441-A754-9E038EA61CD1}"/>
              </a:ext>
            </a:extLst>
          </p:cNvPr>
          <p:cNvSpPr/>
          <p:nvPr/>
        </p:nvSpPr>
        <p:spPr>
          <a:xfrm>
            <a:off x="952069" y="2833523"/>
            <a:ext cx="740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hlinkClick r:id="rId3"/>
              </a:rPr>
              <a:t>Sample size calculator: </a:t>
            </a:r>
            <a:r>
              <a:rPr lang="en-US" dirty="0">
                <a:hlinkClick r:id="rId3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128E3-ED85-DE4A-A9B7-03FDDAC2588D}"/>
              </a:ext>
            </a:extLst>
          </p:cNvPr>
          <p:cNvSpPr txBox="1"/>
          <p:nvPr/>
        </p:nvSpPr>
        <p:spPr>
          <a:xfrm>
            <a:off x="398265" y="4011254"/>
            <a:ext cx="8347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However, we live in the real world and there are other factors: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money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the effect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it representative of the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Large enough for meaningful results?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344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many replicates?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-558997" y="1158513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Studies without replicates make everyone cry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7FCFB-4866-8D41-8E9A-234F06B7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91" y="1824612"/>
            <a:ext cx="3641454" cy="241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86A4-445A-BF45-9AA4-97DABA559BEB}"/>
              </a:ext>
            </a:extLst>
          </p:cNvPr>
          <p:cNvSpPr txBox="1"/>
          <p:nvPr/>
        </p:nvSpPr>
        <p:spPr>
          <a:xfrm>
            <a:off x="398265" y="4567601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Unless: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pilot study – to estimate data quality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Its performed on a homogenous tissue – cell 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It’s a simple confirmatory experiment</a:t>
            </a:r>
          </a:p>
        </p:txBody>
      </p:sp>
    </p:spTree>
    <p:extLst>
      <p:ext uri="{BB962C8B-B14F-4D97-AF65-F5344CB8AC3E}">
        <p14:creationId xmlns:p14="http://schemas.microsoft.com/office/powerpoint/2010/main" val="250691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Minimum number of replicates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144229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Minimum = 3 (cant compute </a:t>
            </a:r>
            <a:r>
              <a:rPr lang="en-US" sz="2800" dirty="0" err="1"/>
              <a:t>s.d.</a:t>
            </a:r>
            <a:r>
              <a:rPr lang="en-US" sz="2800" dirty="0"/>
              <a:t> on less than 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Lets you fit statistical distribution more accurately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My recommended minimum = 4/5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for failure of a few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it depends on the experiment and other factors discussed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Failure and improves specificity and sensitivity</a:t>
            </a:r>
          </a:p>
        </p:txBody>
      </p:sp>
    </p:spTree>
    <p:extLst>
      <p:ext uri="{BB962C8B-B14F-4D97-AF65-F5344CB8AC3E}">
        <p14:creationId xmlns:p14="http://schemas.microsoft.com/office/powerpoint/2010/main" val="92809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C8DFA9-2D86-F948-A9AB-FC0CFE022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22224"/>
            <a:ext cx="9308636" cy="148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 determine the correct number of replicated for an experiment you should perform a power calculation</a:t>
            </a:r>
          </a:p>
        </p:txBody>
      </p:sp>
    </p:spTree>
    <p:extLst>
      <p:ext uri="{BB962C8B-B14F-4D97-AF65-F5344CB8AC3E}">
        <p14:creationId xmlns:p14="http://schemas.microsoft.com/office/powerpoint/2010/main" val="202538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75" y="1804935"/>
            <a:ext cx="4485011" cy="4351338"/>
          </a:xfrm>
        </p:spPr>
        <p:txBody>
          <a:bodyPr/>
          <a:lstStyle/>
          <a:p>
            <a:r>
              <a:rPr lang="en-GB" dirty="0"/>
              <a:t>If there really is a difference (or correlation or association), you might not find it. </a:t>
            </a:r>
          </a:p>
          <a:p>
            <a:r>
              <a:rPr lang="en-GB" dirty="0"/>
              <a:t>It depends on the power of your experiment.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89A51-7C1E-7442-B585-7B0579BC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336" y="1804935"/>
            <a:ext cx="2855589" cy="356948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8477FB4C-072C-854E-B35C-248BCCE6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Statistical power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C65E8F-A551-B142-8686-05EB657E71C8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12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547342"/>
            <a:ext cx="7640904" cy="4351338"/>
          </a:xfrm>
        </p:spPr>
        <p:txBody>
          <a:bodyPr/>
          <a:lstStyle/>
          <a:p>
            <a:r>
              <a:rPr lang="en-GB" dirty="0"/>
              <a:t>Even if the treatment really does affect the outcome you may not obtain a significant difference</a:t>
            </a:r>
          </a:p>
          <a:p>
            <a:r>
              <a:rPr lang="en-GB" dirty="0"/>
              <a:t>Just by chance your P value may be &gt; 0.05</a:t>
            </a:r>
          </a:p>
          <a:p>
            <a:r>
              <a:rPr lang="en-GB" dirty="0"/>
              <a:t>Power is the fraction of experiments that you expect to yield a "statistically significant" P value. If your experimental design has high power, then there is a high chance that your experiment will find a "statistically significant" result if the treatment really works. </a:t>
            </a:r>
          </a:p>
          <a:p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E417DA3-88C3-F348-839E-797E1826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Definitions of power and beta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4B1FB-6091-D04D-8C37-90620F4DBEC2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23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Introduction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3C902E-6A35-C74D-A7FB-32FD50C1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44229"/>
            <a:ext cx="3267767" cy="97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C8EC0-24B2-FB4A-96D5-4F1CCE71E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4" y="2607690"/>
            <a:ext cx="2949890" cy="957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2D18E-841D-8744-98AC-766D758E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98" y="4114694"/>
            <a:ext cx="2304885" cy="1392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2FE9F-DA4C-C942-B691-F1F9934C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74" y="5821343"/>
            <a:ext cx="2949890" cy="9577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FC182-8F90-2744-9308-4260B820D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5436" y="4114693"/>
            <a:ext cx="1392535" cy="1392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AB8FA-ABA6-D442-BCA4-FD66E50E8318}"/>
              </a:ext>
            </a:extLst>
          </p:cNvPr>
          <p:cNvSpPr/>
          <p:nvPr/>
        </p:nvSpPr>
        <p:spPr>
          <a:xfrm>
            <a:off x="4337971" y="1669724"/>
            <a:ext cx="52954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PhD </a:t>
            </a:r>
          </a:p>
          <a:p>
            <a:pPr algn="ctr"/>
            <a:r>
              <a:rPr lang="en-US" sz="2000" dirty="0"/>
              <a:t>Prof </a:t>
            </a:r>
            <a:r>
              <a:rPr lang="en-US" sz="2000" dirty="0" err="1"/>
              <a:t>Fionula</a:t>
            </a:r>
            <a:r>
              <a:rPr lang="en-US" sz="2000" dirty="0"/>
              <a:t> Brennan</a:t>
            </a:r>
          </a:p>
          <a:p>
            <a:pPr algn="ctr"/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Tregs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in Rheumatoid Arthritis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47422B-9C8B-2440-954D-7BC74E07E468}"/>
              </a:ext>
            </a:extLst>
          </p:cNvPr>
          <p:cNvSpPr/>
          <p:nvPr/>
        </p:nvSpPr>
        <p:spPr>
          <a:xfrm>
            <a:off x="4337971" y="3115025"/>
            <a:ext cx="52954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Postdoctoral scientist</a:t>
            </a:r>
          </a:p>
          <a:p>
            <a:pPr algn="ctr"/>
            <a:r>
              <a:rPr lang="en-US" sz="2000" dirty="0"/>
              <a:t>Prof Sir Marc </a:t>
            </a:r>
            <a:r>
              <a:rPr lang="en-US" sz="2000" dirty="0" err="1"/>
              <a:t>Feldmann</a:t>
            </a:r>
            <a:endParaRPr lang="en-US" sz="2000" dirty="0"/>
          </a:p>
          <a:p>
            <a:pPr algn="ctr"/>
            <a:r>
              <a:rPr lang="en-US" sz="2000" dirty="0"/>
              <a:t>Prof Udo </a:t>
            </a:r>
            <a:r>
              <a:rPr lang="en-US" sz="2000" dirty="0" err="1"/>
              <a:t>Oppermann</a:t>
            </a:r>
            <a:endParaRPr lang="en-US" sz="2000" dirty="0"/>
          </a:p>
          <a:p>
            <a:pPr algn="ctr"/>
            <a:r>
              <a:rPr lang="en-US" sz="2000" dirty="0">
                <a:solidFill>
                  <a:srgbClr val="558ED5"/>
                </a:solidFill>
              </a:rPr>
              <a:t>Epigenetics of T cells</a:t>
            </a:r>
          </a:p>
          <a:p>
            <a:pPr algn="ctr"/>
            <a:endParaRPr lang="en-US" sz="20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840779-90DB-DF4F-A95C-D9F77D71E91D}"/>
              </a:ext>
            </a:extLst>
          </p:cNvPr>
          <p:cNvCxnSpPr>
            <a:cxnSpLocks/>
          </p:cNvCxnSpPr>
          <p:nvPr/>
        </p:nvCxnSpPr>
        <p:spPr>
          <a:xfrm>
            <a:off x="4613524" y="1744205"/>
            <a:ext cx="1" cy="455598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AC0F8-5B04-7448-9B00-CB9A66BF8813}"/>
              </a:ext>
            </a:extLst>
          </p:cNvPr>
          <p:cNvSpPr/>
          <p:nvPr/>
        </p:nvSpPr>
        <p:spPr>
          <a:xfrm>
            <a:off x="4337971" y="4611721"/>
            <a:ext cx="529545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MRC Career development fellowship</a:t>
            </a:r>
          </a:p>
          <a:p>
            <a:pPr algn="ctr"/>
            <a:r>
              <a:rPr lang="en-US" sz="2000" dirty="0"/>
              <a:t>Prof Chris Ponting</a:t>
            </a:r>
          </a:p>
          <a:p>
            <a:pPr algn="ctr"/>
            <a:r>
              <a:rPr lang="en-US" sz="2000" dirty="0" err="1"/>
              <a:t>Dr</a:t>
            </a:r>
            <a:r>
              <a:rPr lang="en-US" sz="2000" dirty="0"/>
              <a:t> David Sims</a:t>
            </a:r>
          </a:p>
          <a:p>
            <a:pPr algn="ctr"/>
            <a:r>
              <a:rPr lang="en-US" sz="2000" dirty="0">
                <a:solidFill>
                  <a:srgbClr val="558ED5"/>
                </a:solidFill>
              </a:rPr>
              <a:t>Systems biology</a:t>
            </a:r>
          </a:p>
          <a:p>
            <a:pPr algn="ctr"/>
            <a:endParaRPr 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3FD2D9-1436-E44D-A5B3-87085BD7EE84}"/>
              </a:ext>
            </a:extLst>
          </p:cNvPr>
          <p:cNvSpPr/>
          <p:nvPr/>
        </p:nvSpPr>
        <p:spPr>
          <a:xfrm>
            <a:off x="4946391" y="5989834"/>
            <a:ext cx="40786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MRC Career development fellowship</a:t>
            </a:r>
          </a:p>
          <a:p>
            <a:pPr algn="ctr"/>
            <a:r>
              <a:rPr lang="en-US" sz="2000" b="1" dirty="0"/>
              <a:t>PI position</a:t>
            </a:r>
          </a:p>
        </p:txBody>
      </p:sp>
    </p:spTree>
    <p:extLst>
      <p:ext uri="{BB962C8B-B14F-4D97-AF65-F5344CB8AC3E}">
        <p14:creationId xmlns:p14="http://schemas.microsoft.com/office/powerpoint/2010/main" val="4275171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720962"/>
            <a:ext cx="7640904" cy="4351338"/>
          </a:xfrm>
        </p:spPr>
        <p:txBody>
          <a:bodyPr/>
          <a:lstStyle/>
          <a:p>
            <a:r>
              <a:rPr lang="en-GB" dirty="0"/>
              <a:t>Power can range from 0-1 or 0% - 100%</a:t>
            </a:r>
          </a:p>
          <a:p>
            <a:r>
              <a:rPr lang="en-GB" dirty="0"/>
              <a:t>Mathematically power is 1 – beta</a:t>
            </a:r>
          </a:p>
          <a:p>
            <a:r>
              <a:rPr lang="en-GB" dirty="0"/>
              <a:t>Beta is the chance of not rejecting the null hypothesis – i.e. a Type II error</a:t>
            </a:r>
          </a:p>
          <a:p>
            <a:r>
              <a:rPr lang="en-GB" dirty="0"/>
              <a:t>Beta is usually set to 0.2</a:t>
            </a:r>
          </a:p>
          <a:p>
            <a:r>
              <a:rPr lang="en-GB" dirty="0"/>
              <a:t>If there really is a difference between groups, then beta is the probability that an experiment will yield a "not statistically significant" result.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55DF7E-5001-644F-8E73-55E777DAF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Definitions of power and beta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5A9B66-D242-A845-BA77-84D5B61A9891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01" y="1646405"/>
            <a:ext cx="7640904" cy="4351338"/>
          </a:xfrm>
        </p:spPr>
        <p:txBody>
          <a:bodyPr/>
          <a:lstStyle/>
          <a:p>
            <a:r>
              <a:rPr lang="en-GB" dirty="0"/>
              <a:t>If the power is less than 50% to detect some effect that you think is worth detecting, then the study is really not helpful. </a:t>
            </a:r>
          </a:p>
          <a:p>
            <a:r>
              <a:rPr lang="en-GB" dirty="0"/>
              <a:t>Many investigators choose sample size to obtain a 80% power. This is arbitrary, but commonly used.</a:t>
            </a:r>
          </a:p>
          <a:p>
            <a:r>
              <a:rPr lang="en-GB" dirty="0"/>
              <a:t>Ideally, your choice of acceptable power should depend on the consequence of making a </a:t>
            </a:r>
            <a:r>
              <a:rPr lang="en-GB" u="sng" dirty="0">
                <a:hlinkClick r:id="rId3"/>
              </a:rPr>
              <a:t>Type II error</a:t>
            </a:r>
            <a:r>
              <a:rPr lang="en-GB" dirty="0"/>
              <a:t>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C2A02D2-2496-394E-8419-D4A2811B1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much power?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3899A9-00EB-BC48-8A57-6A38BB92F957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48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548" y="1638496"/>
            <a:ext cx="7640904" cy="4351338"/>
          </a:xfrm>
        </p:spPr>
        <p:txBody>
          <a:bodyPr/>
          <a:lstStyle/>
          <a:p>
            <a:r>
              <a:rPr lang="en-GB" dirty="0"/>
              <a:t>When you make a conclusion you can be wrong in two ways:</a:t>
            </a:r>
          </a:p>
          <a:p>
            <a:r>
              <a:rPr lang="en-GB" dirty="0"/>
              <a:t>Type I error: There really is </a:t>
            </a:r>
            <a:r>
              <a:rPr lang="en-GB" b="1" dirty="0"/>
              <a:t>no </a:t>
            </a:r>
            <a:r>
              <a:rPr lang="en-GB" dirty="0"/>
              <a:t>difference but random sampling caused your data to show a significance – false positive</a:t>
            </a:r>
          </a:p>
          <a:p>
            <a:r>
              <a:rPr lang="en-GB" dirty="0"/>
              <a:t>Type II error: There really is </a:t>
            </a:r>
            <a:r>
              <a:rPr lang="en-GB" b="1" dirty="0"/>
              <a:t>a</a:t>
            </a:r>
            <a:r>
              <a:rPr lang="en-GB" dirty="0"/>
              <a:t> difference but random sampling caused your data not to show a significance – false negative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406378D-C934-DC4E-8467-DF4D660B6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Type I and II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F1E58D-7665-AB42-A3FA-C9C8D714A581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8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640904" cy="4351338"/>
          </a:xfrm>
        </p:spPr>
        <p:txBody>
          <a:bodyPr/>
          <a:lstStyle/>
          <a:p>
            <a:r>
              <a:rPr lang="en-GB" dirty="0"/>
              <a:t>Type 0 error: when you get the right answer but asked the wrong question</a:t>
            </a:r>
          </a:p>
          <a:p>
            <a:r>
              <a:rPr lang="en-GB" dirty="0"/>
              <a:t>Type III error: When you correctly determine the significant difference but you predict it in the wrong direction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F53A3A4-4D42-214B-9739-112220878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Type 0 and II error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512F62-E27C-D744-9A36-2F1DAE98658B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28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62446"/>
            <a:ext cx="5148889" cy="4351338"/>
          </a:xfrm>
        </p:spPr>
        <p:txBody>
          <a:bodyPr/>
          <a:lstStyle/>
          <a:p>
            <a:r>
              <a:rPr lang="en-GB" dirty="0"/>
              <a:t>What is the power of a study? The answer depends on how large the difference in your measurements are</a:t>
            </a:r>
          </a:p>
          <a:p>
            <a:r>
              <a:rPr lang="en-GB" dirty="0"/>
              <a:t>All studies have a high power to detect "big" differences and a low power to detect "small" differences, so power graph all have the same shape.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8F4CC2-522F-8149-B0BE-B0DB22B9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89" y="2017051"/>
            <a:ext cx="3222226" cy="2730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A0043A-0F26-5B43-974F-3020B0E23CEC}"/>
              </a:ext>
            </a:extLst>
          </p:cNvPr>
          <p:cNvSpPr txBox="1"/>
          <p:nvPr/>
        </p:nvSpPr>
        <p:spPr>
          <a:xfrm>
            <a:off x="5834326" y="4840618"/>
            <a:ext cx="294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 statistics delta just means the change in something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31F164B-3D39-D94F-8F24-AE676E46A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Using power to evaluate a not significant result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0C6569-0B85-9E4A-BF77-188BB62E3496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5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638496"/>
            <a:ext cx="8040189" cy="4351338"/>
          </a:xfrm>
        </p:spPr>
        <p:txBody>
          <a:bodyPr/>
          <a:lstStyle/>
          <a:p>
            <a:r>
              <a:rPr lang="en-GB" dirty="0"/>
              <a:t>Power depends on how large a difference you think would be scientifically or practically important to detect. </a:t>
            </a:r>
          </a:p>
          <a:p>
            <a:r>
              <a:rPr lang="en-GB" dirty="0"/>
              <a:t>Different people may reasonably reach different conclusions. </a:t>
            </a:r>
          </a:p>
          <a:p>
            <a:r>
              <a:rPr lang="en-GB" dirty="0"/>
              <a:t>Note that it doesn't help at all to look up the power of a study to detect the difference we actually observed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FF7C096-D8E1-AF43-AD08-212C66E9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Using power to evaluate a not significant result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1D6E23-BAE9-5F4B-BDB0-B8D355BDA8A8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89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The answer, helpfully is, it depends</a:t>
            </a:r>
          </a:p>
          <a:p>
            <a:r>
              <a:rPr lang="en-GB" dirty="0"/>
              <a:t>But what does it depend on?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5AA6C5C-08BE-8F47-A8F1-2C3B9750F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big does and experiment need to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98BD1A-A553-E64A-B58A-224FE0405B8A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66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An underpowered study is a wasted effort because even substantial treatment effects are likely to go undetected</a:t>
            </a:r>
          </a:p>
          <a:p>
            <a:r>
              <a:rPr lang="en-GB" dirty="0"/>
              <a:t>Even if the treatment substantially changed the outcome, the study would have only a small chance of finding a "statistically significant" effect.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C5BAF3D-B900-0B44-8643-1317750A8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Sample size determination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FA2883-84C1-1046-AE4C-68D82112911D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420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When planning a study, therefore, you need to choose an appropriate sample size. The required sample size depends on your answers to these questions:</a:t>
            </a:r>
          </a:p>
          <a:p>
            <a:r>
              <a:rPr lang="en-GB" dirty="0"/>
              <a:t>How scattered do you expect your data to be?</a:t>
            </a:r>
          </a:p>
          <a:p>
            <a:r>
              <a:rPr lang="en-GB" dirty="0"/>
              <a:t>How willing are you to risk mistakenly finding a difference by chance?</a:t>
            </a:r>
          </a:p>
          <a:p>
            <a:r>
              <a:rPr lang="en-GB" dirty="0"/>
              <a:t>How big a difference are you looking for?</a:t>
            </a:r>
          </a:p>
          <a:p>
            <a:r>
              <a:rPr lang="en-GB" dirty="0"/>
              <a:t>How sure do you need to be that your study will detect a difference, if it exists? In other words, how much statistical power do you need?  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136AAE1-9F40-654D-9978-F877C50C7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Sample size determination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8F5FE2-9E0F-E54B-853C-F9D8A5B39A3C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55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23" y="1638496"/>
            <a:ext cx="8040189" cy="4351338"/>
          </a:xfrm>
        </p:spPr>
        <p:txBody>
          <a:bodyPr/>
          <a:lstStyle/>
          <a:p>
            <a:r>
              <a:rPr lang="en-GB" dirty="0"/>
              <a:t> Requires that you estimate the standard deviation you expect to see.</a:t>
            </a:r>
          </a:p>
          <a:p>
            <a:r>
              <a:rPr lang="en-GB" dirty="0"/>
              <a:t>If you can't estimate the standard deviation, you can't compute how many subjects you will need. </a:t>
            </a:r>
          </a:p>
          <a:p>
            <a:r>
              <a:rPr lang="en-GB" dirty="0"/>
              <a:t>If you expect lots of scatter, it is harder to discriminate real effects from random noise, so you'll need lots of subjects.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09DC498-15CF-7D47-949B-85D6A5856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scattered do you expect the data to be?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1D866-893A-1B44-8269-32DD3C28CE34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34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Purpose of this section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1501" y="1527715"/>
            <a:ext cx="7843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regularly get questions regarding sample design and why other </a:t>
            </a:r>
            <a:r>
              <a:rPr lang="en-US" sz="2800" dirty="0" err="1"/>
              <a:t>bioinformaticians</a:t>
            </a:r>
            <a:r>
              <a:rPr lang="en-US" sz="2800" dirty="0"/>
              <a:t> cant </a:t>
            </a:r>
            <a:r>
              <a:rPr lang="en-US" sz="2800" dirty="0" err="1"/>
              <a:t>analyse</a:t>
            </a:r>
            <a:r>
              <a:rPr lang="en-US" sz="2800" dirty="0"/>
              <a:t> their data, after they have performed the experiment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Good experimental design is crucial for success (confounding effects)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will discuss the important aspects of good NGS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227704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8040189" cy="4351338"/>
          </a:xfrm>
        </p:spPr>
        <p:txBody>
          <a:bodyPr/>
          <a:lstStyle/>
          <a:p>
            <a:r>
              <a:rPr lang="en-GB" dirty="0"/>
              <a:t>Almost all investigators choose the 5% significance level, meaning that P values less than 0.05 are considered to be "statistically significant". </a:t>
            </a:r>
          </a:p>
          <a:p>
            <a:r>
              <a:rPr lang="en-GB" dirty="0"/>
              <a:t>If you choose a smaller significance level (say 1%), then you'll need more subjects.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AFEB37-983C-EF42-959B-BE665820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willing are you to risk finding a difference?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42B3A8-E0DA-D94F-A3A7-88AD5BF7D55E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772399" cy="4351338"/>
          </a:xfrm>
        </p:spPr>
        <p:txBody>
          <a:bodyPr/>
          <a:lstStyle/>
          <a:p>
            <a:r>
              <a:rPr lang="en-GB" dirty="0"/>
              <a:t>When computing sample size, many scientists use standard values for alpha and beta. They always set alpha to 0.05, and beta to 0.20 (which allows for 80% power).</a:t>
            </a:r>
          </a:p>
          <a:p>
            <a:r>
              <a:rPr lang="en-GB" dirty="0"/>
              <a:t>The advantages of the standard approach are that everyone else does it too and it doesn't require much thinking. The disadvantage is that it doesn't do a good job of deciding sample size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A8AA803-9B63-514C-A28D-48512DF13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1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Choosing alpha and beta for sample size calculations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3AB413-07BC-1D4C-A3B5-489DA39CB5A5}"/>
              </a:ext>
            </a:extLst>
          </p:cNvPr>
          <p:cNvCxnSpPr/>
          <p:nvPr/>
        </p:nvCxnSpPr>
        <p:spPr>
          <a:xfrm flipV="1">
            <a:off x="1" y="9443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01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F3904C-D846-F44D-8021-018F4B640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2846"/>
            <a:ext cx="7772399" cy="4351338"/>
          </a:xfrm>
        </p:spPr>
        <p:txBody>
          <a:bodyPr/>
          <a:lstStyle/>
          <a:p>
            <a:r>
              <a:rPr lang="en-GB" dirty="0"/>
              <a:t>Bulk RNA-</a:t>
            </a:r>
            <a:r>
              <a:rPr lang="en-GB" dirty="0" err="1"/>
              <a:t>seq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https://cqs-vumc.shinyapps.io/rnaseqsamplesizeweb/</a:t>
            </a:r>
            <a:endParaRPr lang="en-GB" dirty="0"/>
          </a:p>
          <a:p>
            <a:r>
              <a:rPr lang="en-GB" dirty="0"/>
              <a:t>Single-cell RNA-</a:t>
            </a:r>
            <a:r>
              <a:rPr lang="en-GB" dirty="0" err="1"/>
              <a:t>seq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https://alexdavisscs.shinyapps.io/scs_power_multinomial/</a:t>
            </a:r>
            <a:r>
              <a:rPr lang="en-GB" dirty="0"/>
              <a:t> 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A699410-B417-1148-BC95-51A65A29F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10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Power calculator for RNA-seq and single-cell RNA-seq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876EE9-645B-9941-9ADB-B8E08A30BD10}"/>
              </a:ext>
            </a:extLst>
          </p:cNvPr>
          <p:cNvCxnSpPr/>
          <p:nvPr/>
        </p:nvCxnSpPr>
        <p:spPr>
          <a:xfrm flipV="1">
            <a:off x="1" y="10459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73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63C2F-08AD-934A-99A7-71622061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6608"/>
            <a:ext cx="9144000" cy="3010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C56E11-3F09-F14E-B830-609E977B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1" y="856795"/>
            <a:ext cx="7458075" cy="3077201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24697EC2-581B-DF4B-A8DD-DF3D787E3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Minimum number of replicates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2B40C2-1D79-2047-B05E-BBCA612008C5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0B171C5-16D3-D044-AA08-38EC7D4A67B6}"/>
              </a:ext>
            </a:extLst>
          </p:cNvPr>
          <p:cNvSpPr/>
          <p:nvPr/>
        </p:nvSpPr>
        <p:spPr>
          <a:xfrm>
            <a:off x="0" y="5600700"/>
            <a:ext cx="8986838" cy="44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5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Precision, accuracy and bias</a:t>
            </a:r>
          </a:p>
        </p:txBody>
      </p:sp>
    </p:spTree>
    <p:extLst>
      <p:ext uri="{BB962C8B-B14F-4D97-AF65-F5344CB8AC3E}">
        <p14:creationId xmlns:p14="http://schemas.microsoft.com/office/powerpoint/2010/main" val="305767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Precision and accuracy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9D55E9-0AFA-BC44-924C-4D29EC9D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7" y="1267362"/>
            <a:ext cx="7394575" cy="27756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51360FF-FF3C-9144-9997-882C4B64D181}"/>
              </a:ext>
            </a:extLst>
          </p:cNvPr>
          <p:cNvGrpSpPr/>
          <p:nvPr/>
        </p:nvGrpSpPr>
        <p:grpSpPr>
          <a:xfrm>
            <a:off x="2976183" y="2290324"/>
            <a:ext cx="3191636" cy="2942076"/>
            <a:chOff x="2976183" y="2290324"/>
            <a:chExt cx="3191636" cy="29420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34E741-7EF0-7D4F-8A58-15DFEA31A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447" r="75158" b="20547"/>
            <a:stretch/>
          </p:blipFill>
          <p:spPr>
            <a:xfrm>
              <a:off x="2976183" y="2290324"/>
              <a:ext cx="3191636" cy="2942076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08DD89B-2A7C-1747-8AA8-29F820357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3064933"/>
              <a:ext cx="287867" cy="696429"/>
            </a:xfrm>
            <a:prstGeom prst="straightConnector1">
              <a:avLst/>
            </a:prstGeom>
            <a:ln w="444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6B6B3C-B306-1B41-B479-B8A372D539D5}"/>
                </a:ext>
              </a:extLst>
            </p:cNvPr>
            <p:cNvSpPr txBox="1"/>
            <p:nvPr/>
          </p:nvSpPr>
          <p:spPr>
            <a:xfrm>
              <a:off x="4715934" y="334820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14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2544404"/>
            <a:ext cx="8347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 biased experiment is no different from a useless one</a:t>
            </a:r>
          </a:p>
          <a:p>
            <a:pPr algn="ctr"/>
            <a:r>
              <a:rPr lang="en-US" sz="2800" dirty="0"/>
              <a:t>Daniel </a:t>
            </a:r>
            <a:r>
              <a:rPr lang="en-US" sz="2800" dirty="0" err="1"/>
              <a:t>Sarewitz</a:t>
            </a:r>
            <a:endParaRPr lang="en-US" sz="2800" dirty="0"/>
          </a:p>
          <a:p>
            <a:pPr algn="ctr"/>
            <a:r>
              <a:rPr lang="en-US" sz="2800" dirty="0"/>
              <a:t>(Beware the creeping cracks of bias. Nature, 2012)</a:t>
            </a:r>
          </a:p>
        </p:txBody>
      </p:sp>
    </p:spTree>
    <p:extLst>
      <p:ext uri="{BB962C8B-B14F-4D97-AF65-F5344CB8AC3E}">
        <p14:creationId xmlns:p14="http://schemas.microsoft.com/office/powerpoint/2010/main" val="2975653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Controlling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398265" y="180145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avoid bias: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Correct selection of experimental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of experimental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in which the order measurements are made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Blinded analysis of the data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Failure to blind can lead to false negative and false positive results</a:t>
            </a:r>
          </a:p>
        </p:txBody>
      </p:sp>
    </p:spTree>
    <p:extLst>
      <p:ext uri="{BB962C8B-B14F-4D97-AF65-F5344CB8AC3E}">
        <p14:creationId xmlns:p14="http://schemas.microsoft.com/office/powerpoint/2010/main" val="1830278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1102252" y="432049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388757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686908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67948-6184-654E-B9BC-984AFFA58A41}"/>
              </a:ext>
            </a:extLst>
          </p:cNvPr>
          <p:cNvSpPr txBox="1"/>
          <p:nvPr/>
        </p:nvSpPr>
        <p:spPr>
          <a:xfrm>
            <a:off x="244472" y="5465780"/>
            <a:ext cx="479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3EB5E-E1F8-EC4C-94D0-08F4F9C9747F}"/>
              </a:ext>
            </a:extLst>
          </p:cNvPr>
          <p:cNvSpPr/>
          <p:nvPr/>
        </p:nvSpPr>
        <p:spPr>
          <a:xfrm>
            <a:off x="386499" y="2600325"/>
            <a:ext cx="245127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1B9B9-9AA3-544E-9F6F-643BF14B8A35}"/>
              </a:ext>
            </a:extLst>
          </p:cNvPr>
          <p:cNvSpPr/>
          <p:nvPr/>
        </p:nvSpPr>
        <p:spPr>
          <a:xfrm>
            <a:off x="3394843" y="2575939"/>
            <a:ext cx="2348731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A79D1-3B28-094B-A675-83F0D3D16BB8}"/>
              </a:ext>
            </a:extLst>
          </p:cNvPr>
          <p:cNvSpPr/>
          <p:nvPr/>
        </p:nvSpPr>
        <p:spPr>
          <a:xfrm>
            <a:off x="6349519" y="2575939"/>
            <a:ext cx="250805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39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3403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6421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190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7215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961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89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561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</a:t>
            </a:r>
          </a:p>
        </p:txBody>
      </p:sp>
    </p:spTree>
    <p:extLst>
      <p:ext uri="{BB962C8B-B14F-4D97-AF65-F5344CB8AC3E}">
        <p14:creationId xmlns:p14="http://schemas.microsoft.com/office/powerpoint/2010/main" val="151278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Good experimental design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0082" y="1784890"/>
            <a:ext cx="7843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Improves your chances of success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Saves a LOT of money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Obtains meaningful results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Easier when you come to publish your paper</a:t>
            </a:r>
          </a:p>
        </p:txBody>
      </p:sp>
    </p:spTree>
    <p:extLst>
      <p:ext uri="{BB962C8B-B14F-4D97-AF65-F5344CB8AC3E}">
        <p14:creationId xmlns:p14="http://schemas.microsoft.com/office/powerpoint/2010/main" val="28017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3403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6421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190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7215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961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89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785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 and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1196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4138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7164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1819272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92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227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3368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001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198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6408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1196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4138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7164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467505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372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92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227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3368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001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4198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6408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751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Getting better but still have potential confounding effects with plate location</a:t>
            </a:r>
          </a:p>
        </p:txBody>
      </p:sp>
    </p:spTree>
    <p:extLst>
      <p:ext uri="{BB962C8B-B14F-4D97-AF65-F5344CB8AC3E}">
        <p14:creationId xmlns:p14="http://schemas.microsoft.com/office/powerpoint/2010/main" val="1993408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45A78-9FF9-684F-8749-156EBA9CB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bias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3BB709-B0C1-CF47-B408-34BD2AD6CDC7}"/>
              </a:ext>
            </a:extLst>
          </p:cNvPr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F63CA5-A6C9-8141-A926-E1CE3D003BD9}"/>
              </a:ext>
            </a:extLst>
          </p:cNvPr>
          <p:cNvCxnSpPr/>
          <p:nvPr/>
        </p:nvCxnSpPr>
        <p:spPr>
          <a:xfrm>
            <a:off x="457200" y="2471738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2425E-A009-D04E-90EB-E1273AB2F135}"/>
              </a:ext>
            </a:extLst>
          </p:cNvPr>
          <p:cNvCxnSpPr>
            <a:cxnSpLocks/>
          </p:cNvCxnSpPr>
          <p:nvPr/>
        </p:nvCxnSpPr>
        <p:spPr>
          <a:xfrm flipH="1">
            <a:off x="457201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6B27E8-108F-1747-920F-33872B181473}"/>
              </a:ext>
            </a:extLst>
          </p:cNvPr>
          <p:cNvSpPr/>
          <p:nvPr/>
        </p:nvSpPr>
        <p:spPr>
          <a:xfrm>
            <a:off x="1077322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5B2DF-2082-6E4A-8904-23179AAE5777}"/>
              </a:ext>
            </a:extLst>
          </p:cNvPr>
          <p:cNvSpPr/>
          <p:nvPr/>
        </p:nvSpPr>
        <p:spPr>
          <a:xfrm>
            <a:off x="1090606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2FDA4-FBD9-FD4A-92CB-FB3B4B6EE034}"/>
              </a:ext>
            </a:extLst>
          </p:cNvPr>
          <p:cNvSpPr/>
          <p:nvPr/>
        </p:nvSpPr>
        <p:spPr>
          <a:xfrm>
            <a:off x="1090606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1F409E-E246-C14F-B8C9-67C68C1B0A2F}"/>
              </a:ext>
            </a:extLst>
          </p:cNvPr>
          <p:cNvSpPr/>
          <p:nvPr/>
        </p:nvSpPr>
        <p:spPr>
          <a:xfrm>
            <a:off x="1100126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AAA92-20DA-C247-BD6F-43C1475E3C0D}"/>
              </a:ext>
            </a:extLst>
          </p:cNvPr>
          <p:cNvSpPr/>
          <p:nvPr/>
        </p:nvSpPr>
        <p:spPr>
          <a:xfrm>
            <a:off x="1090606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AE2F23-C69F-6F4A-B965-8AF0529C6CCB}"/>
              </a:ext>
            </a:extLst>
          </p:cNvPr>
          <p:cNvSpPr/>
          <p:nvPr/>
        </p:nvSpPr>
        <p:spPr>
          <a:xfrm>
            <a:off x="1697443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40BE24-4755-EE42-B5DE-C2C7833CCD84}"/>
              </a:ext>
            </a:extLst>
          </p:cNvPr>
          <p:cNvSpPr/>
          <p:nvPr/>
        </p:nvSpPr>
        <p:spPr>
          <a:xfrm>
            <a:off x="1710727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8C7CC-2A35-FA40-BC12-B745A308B3A9}"/>
              </a:ext>
            </a:extLst>
          </p:cNvPr>
          <p:cNvSpPr/>
          <p:nvPr/>
        </p:nvSpPr>
        <p:spPr>
          <a:xfrm>
            <a:off x="1710727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77EDDB-C6F8-4D4C-9836-4E97C73A4CDD}"/>
              </a:ext>
            </a:extLst>
          </p:cNvPr>
          <p:cNvSpPr/>
          <p:nvPr/>
        </p:nvSpPr>
        <p:spPr>
          <a:xfrm>
            <a:off x="1720247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E5D9E5-9434-9B4C-A4A6-D4DB57BD3B4F}"/>
              </a:ext>
            </a:extLst>
          </p:cNvPr>
          <p:cNvSpPr/>
          <p:nvPr/>
        </p:nvSpPr>
        <p:spPr>
          <a:xfrm>
            <a:off x="1710727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696836-6FF7-8440-91ED-85BE611DC5BE}"/>
              </a:ext>
            </a:extLst>
          </p:cNvPr>
          <p:cNvSpPr/>
          <p:nvPr/>
        </p:nvSpPr>
        <p:spPr>
          <a:xfrm>
            <a:off x="2304280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672C6F-0C68-B045-92BF-1F9169B85ECC}"/>
              </a:ext>
            </a:extLst>
          </p:cNvPr>
          <p:cNvSpPr/>
          <p:nvPr/>
        </p:nvSpPr>
        <p:spPr>
          <a:xfrm>
            <a:off x="2317564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653810-93A7-6347-891D-0B51BB521DDA}"/>
              </a:ext>
            </a:extLst>
          </p:cNvPr>
          <p:cNvSpPr/>
          <p:nvPr/>
        </p:nvSpPr>
        <p:spPr>
          <a:xfrm>
            <a:off x="2317564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2C9F1E-772D-5041-BC5B-810C13B62D77}"/>
              </a:ext>
            </a:extLst>
          </p:cNvPr>
          <p:cNvSpPr/>
          <p:nvPr/>
        </p:nvSpPr>
        <p:spPr>
          <a:xfrm>
            <a:off x="2327084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0D857-27A3-9448-9F8D-EF587A9BE98D}"/>
              </a:ext>
            </a:extLst>
          </p:cNvPr>
          <p:cNvSpPr/>
          <p:nvPr/>
        </p:nvSpPr>
        <p:spPr>
          <a:xfrm>
            <a:off x="2317564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A1E38A-05B5-DA49-BD20-A09B0E11A911}"/>
              </a:ext>
            </a:extLst>
          </p:cNvPr>
          <p:cNvSpPr/>
          <p:nvPr/>
        </p:nvSpPr>
        <p:spPr>
          <a:xfrm>
            <a:off x="2997966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CC36A7-83AC-7647-99A0-45C85381F232}"/>
              </a:ext>
            </a:extLst>
          </p:cNvPr>
          <p:cNvSpPr/>
          <p:nvPr/>
        </p:nvSpPr>
        <p:spPr>
          <a:xfrm>
            <a:off x="3011250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D082BC-8039-154D-9B19-1C7545FC3BD1}"/>
              </a:ext>
            </a:extLst>
          </p:cNvPr>
          <p:cNvSpPr/>
          <p:nvPr/>
        </p:nvSpPr>
        <p:spPr>
          <a:xfrm>
            <a:off x="3011250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BE93FC-7C7D-CC40-8358-79D3FF9B5F15}"/>
              </a:ext>
            </a:extLst>
          </p:cNvPr>
          <p:cNvSpPr/>
          <p:nvPr/>
        </p:nvSpPr>
        <p:spPr>
          <a:xfrm>
            <a:off x="3020770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14DE78-667C-4C40-84AB-FFDF18D37F31}"/>
              </a:ext>
            </a:extLst>
          </p:cNvPr>
          <p:cNvSpPr/>
          <p:nvPr/>
        </p:nvSpPr>
        <p:spPr>
          <a:xfrm>
            <a:off x="3011250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9612A0-B531-5348-967F-B774E764F2B4}"/>
              </a:ext>
            </a:extLst>
          </p:cNvPr>
          <p:cNvCxnSpPr/>
          <p:nvPr/>
        </p:nvCxnSpPr>
        <p:spPr>
          <a:xfrm>
            <a:off x="4978400" y="2471738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C8A6B-0A6D-BF4A-9A09-9FBB38687691}"/>
              </a:ext>
            </a:extLst>
          </p:cNvPr>
          <p:cNvCxnSpPr>
            <a:cxnSpLocks/>
          </p:cNvCxnSpPr>
          <p:nvPr/>
        </p:nvCxnSpPr>
        <p:spPr>
          <a:xfrm flipH="1">
            <a:off x="4978401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D927FA4-5B4E-4C43-8719-999B27F1F544}"/>
              </a:ext>
            </a:extLst>
          </p:cNvPr>
          <p:cNvSpPr/>
          <p:nvPr/>
        </p:nvSpPr>
        <p:spPr>
          <a:xfrm>
            <a:off x="5779995" y="310241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B06F1-58F0-654A-967A-C46F655E4F06}"/>
              </a:ext>
            </a:extLst>
          </p:cNvPr>
          <p:cNvSpPr/>
          <p:nvPr/>
        </p:nvSpPr>
        <p:spPr>
          <a:xfrm>
            <a:off x="5773353" y="339566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109906-B087-064A-B598-9377FE5EBE32}"/>
              </a:ext>
            </a:extLst>
          </p:cNvPr>
          <p:cNvSpPr/>
          <p:nvPr/>
        </p:nvSpPr>
        <p:spPr>
          <a:xfrm>
            <a:off x="5379431" y="416417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83BC8A-5239-4043-8438-9A94C2435F76}"/>
              </a:ext>
            </a:extLst>
          </p:cNvPr>
          <p:cNvSpPr/>
          <p:nvPr/>
        </p:nvSpPr>
        <p:spPr>
          <a:xfrm>
            <a:off x="5621326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6470A0-C09B-D94C-992F-608DAF1A7EAE}"/>
              </a:ext>
            </a:extLst>
          </p:cNvPr>
          <p:cNvSpPr/>
          <p:nvPr/>
        </p:nvSpPr>
        <p:spPr>
          <a:xfrm>
            <a:off x="5379431" y="489672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F16B51-229A-2D44-AE50-A50D33521D41}"/>
              </a:ext>
            </a:extLst>
          </p:cNvPr>
          <p:cNvSpPr/>
          <p:nvPr/>
        </p:nvSpPr>
        <p:spPr>
          <a:xfrm>
            <a:off x="5866187" y="28936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AE2535-DD41-624D-9330-8E5D10F187FF}"/>
              </a:ext>
            </a:extLst>
          </p:cNvPr>
          <p:cNvSpPr/>
          <p:nvPr/>
        </p:nvSpPr>
        <p:spPr>
          <a:xfrm>
            <a:off x="6231927" y="335280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76B140-9464-5F46-9058-9C9A798E9545}"/>
              </a:ext>
            </a:extLst>
          </p:cNvPr>
          <p:cNvSpPr/>
          <p:nvPr/>
        </p:nvSpPr>
        <p:spPr>
          <a:xfrm>
            <a:off x="6231927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EF1B651-E623-9647-BE1E-B8C3F249FADC}"/>
              </a:ext>
            </a:extLst>
          </p:cNvPr>
          <p:cNvSpPr/>
          <p:nvPr/>
        </p:nvSpPr>
        <p:spPr>
          <a:xfrm>
            <a:off x="6241447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E9312B-49D1-D745-B27F-DCB8D46AF19A}"/>
              </a:ext>
            </a:extLst>
          </p:cNvPr>
          <p:cNvSpPr/>
          <p:nvPr/>
        </p:nvSpPr>
        <p:spPr>
          <a:xfrm>
            <a:off x="6126838" y="5192014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D3FABC-7F5C-AF44-9856-40FCCE499C36}"/>
              </a:ext>
            </a:extLst>
          </p:cNvPr>
          <p:cNvSpPr/>
          <p:nvPr/>
        </p:nvSpPr>
        <p:spPr>
          <a:xfrm>
            <a:off x="6145911" y="296466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952646-B723-4049-A43F-8FE39AFD6794}"/>
              </a:ext>
            </a:extLst>
          </p:cNvPr>
          <p:cNvSpPr/>
          <p:nvPr/>
        </p:nvSpPr>
        <p:spPr>
          <a:xfrm>
            <a:off x="6768859" y="372021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B1BA68-1510-BB45-8412-05B766D04667}"/>
              </a:ext>
            </a:extLst>
          </p:cNvPr>
          <p:cNvSpPr/>
          <p:nvPr/>
        </p:nvSpPr>
        <p:spPr>
          <a:xfrm>
            <a:off x="6040822" y="312685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5B6768-CE45-6440-BC7C-FB19315D3816}"/>
              </a:ext>
            </a:extLst>
          </p:cNvPr>
          <p:cNvSpPr/>
          <p:nvPr/>
        </p:nvSpPr>
        <p:spPr>
          <a:xfrm>
            <a:off x="7103242" y="425768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99FFB7-8E78-3540-B1B2-DD32560C3F86}"/>
              </a:ext>
            </a:extLst>
          </p:cNvPr>
          <p:cNvSpPr/>
          <p:nvPr/>
        </p:nvSpPr>
        <p:spPr>
          <a:xfrm>
            <a:off x="6787385" y="49548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DB4BBE9-D919-614C-B5F9-CC7E0C735A25}"/>
              </a:ext>
            </a:extLst>
          </p:cNvPr>
          <p:cNvSpPr/>
          <p:nvPr/>
        </p:nvSpPr>
        <p:spPr>
          <a:xfrm>
            <a:off x="7519166" y="287893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096D13-389B-1342-872A-E1E65B2674E3}"/>
              </a:ext>
            </a:extLst>
          </p:cNvPr>
          <p:cNvSpPr/>
          <p:nvPr/>
        </p:nvSpPr>
        <p:spPr>
          <a:xfrm>
            <a:off x="7103243" y="3169713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21C4067-2BA8-2C4A-90CD-F55E9EECC8FF}"/>
              </a:ext>
            </a:extLst>
          </p:cNvPr>
          <p:cNvSpPr/>
          <p:nvPr/>
        </p:nvSpPr>
        <p:spPr>
          <a:xfrm>
            <a:off x="7532450" y="387668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3EA67C-5C68-CB43-B81E-253E13A655A2}"/>
              </a:ext>
            </a:extLst>
          </p:cNvPr>
          <p:cNvSpPr/>
          <p:nvPr/>
        </p:nvSpPr>
        <p:spPr>
          <a:xfrm>
            <a:off x="7541970" y="430054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F111C7-C44C-A041-A5A0-126F2EF9DCCE}"/>
              </a:ext>
            </a:extLst>
          </p:cNvPr>
          <p:cNvSpPr/>
          <p:nvPr/>
        </p:nvSpPr>
        <p:spPr>
          <a:xfrm>
            <a:off x="7532450" y="47529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1CBB24-6A50-C749-91E3-9C6E2D4F5758}"/>
              </a:ext>
            </a:extLst>
          </p:cNvPr>
          <p:cNvSpPr txBox="1"/>
          <p:nvPr/>
        </p:nvSpPr>
        <p:spPr>
          <a:xfrm>
            <a:off x="398265" y="1144229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sampled data is likely biased?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64533-EB3F-8747-9F11-9346D95462C9}"/>
              </a:ext>
            </a:extLst>
          </p:cNvPr>
          <p:cNvSpPr txBox="1"/>
          <p:nvPr/>
        </p:nvSpPr>
        <p:spPr>
          <a:xfrm>
            <a:off x="1746865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8C808E-5941-4644-9C0D-1F513B288C93}"/>
              </a:ext>
            </a:extLst>
          </p:cNvPr>
          <p:cNvSpPr txBox="1"/>
          <p:nvPr/>
        </p:nvSpPr>
        <p:spPr>
          <a:xfrm>
            <a:off x="6631552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9097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Avoiding confounding factors in 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endParaRPr lang="en-US" sz="3000" b="1" dirty="0">
              <a:solidFill>
                <a:srgbClr val="953735"/>
              </a:solidFill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2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1157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4138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7120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487890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473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479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386499" y="260032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1184120" y="260032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195490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55974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55974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55974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244472" y="5465780"/>
            <a:ext cx="41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Unlikely to be a confounded experiment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A86AE-E936-1041-B3D7-D9677D63F7DC}"/>
              </a:ext>
            </a:extLst>
          </p:cNvPr>
          <p:cNvSpPr/>
          <p:nvPr/>
        </p:nvSpPr>
        <p:spPr>
          <a:xfrm>
            <a:off x="789601" y="2792220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ADCF6-5279-F847-93A6-290D7B79F8F3}"/>
              </a:ext>
            </a:extLst>
          </p:cNvPr>
          <p:cNvSpPr/>
          <p:nvPr/>
        </p:nvSpPr>
        <p:spPr>
          <a:xfrm>
            <a:off x="1380676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F74A76-DCA7-BF4D-BFA4-F698B3F12640}"/>
              </a:ext>
            </a:extLst>
          </p:cNvPr>
          <p:cNvSpPr/>
          <p:nvPr/>
        </p:nvSpPr>
        <p:spPr>
          <a:xfrm>
            <a:off x="1192703" y="29884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A60FE8-822B-9147-95D2-7D3DEA5C97D1}"/>
              </a:ext>
            </a:extLst>
          </p:cNvPr>
          <p:cNvSpPr/>
          <p:nvPr/>
        </p:nvSpPr>
        <p:spPr>
          <a:xfrm>
            <a:off x="235800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AF0B8-7713-9248-B154-1DDA1F3F6E7A}"/>
              </a:ext>
            </a:extLst>
          </p:cNvPr>
          <p:cNvSpPr/>
          <p:nvPr/>
        </p:nvSpPr>
        <p:spPr>
          <a:xfrm>
            <a:off x="198174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BB2BB6-3E3D-3F4E-BA5D-48794B33326E}"/>
              </a:ext>
            </a:extLst>
          </p:cNvPr>
          <p:cNvSpPr/>
          <p:nvPr/>
        </p:nvSpPr>
        <p:spPr>
          <a:xfrm>
            <a:off x="60399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295A90-EF0B-B34B-90BA-07E30EE18B0F}"/>
              </a:ext>
            </a:extLst>
          </p:cNvPr>
          <p:cNvSpPr/>
          <p:nvPr/>
        </p:nvSpPr>
        <p:spPr>
          <a:xfrm>
            <a:off x="235800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41E351-06C0-0C43-B892-66549C2BD87D}"/>
              </a:ext>
            </a:extLst>
          </p:cNvPr>
          <p:cNvSpPr/>
          <p:nvPr/>
        </p:nvSpPr>
        <p:spPr>
          <a:xfrm>
            <a:off x="2358008" y="3398907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B40DE4-2158-2C45-A7D8-3C608DE6CD90}"/>
              </a:ext>
            </a:extLst>
          </p:cNvPr>
          <p:cNvSpPr/>
          <p:nvPr/>
        </p:nvSpPr>
        <p:spPr>
          <a:xfrm>
            <a:off x="584462" y="396950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3D5F14-1FCD-4746-AC6E-BEEF23467F21}"/>
              </a:ext>
            </a:extLst>
          </p:cNvPr>
          <p:cNvSpPr/>
          <p:nvPr/>
        </p:nvSpPr>
        <p:spPr>
          <a:xfrm>
            <a:off x="1179285" y="376156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92EA7A-2E9D-EC43-A811-F6E086649CC8}"/>
              </a:ext>
            </a:extLst>
          </p:cNvPr>
          <p:cNvSpPr/>
          <p:nvPr/>
        </p:nvSpPr>
        <p:spPr>
          <a:xfrm>
            <a:off x="386499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3485EB-55C3-CC48-81A5-0426E0553C2A}"/>
              </a:ext>
            </a:extLst>
          </p:cNvPr>
          <p:cNvSpPr/>
          <p:nvPr/>
        </p:nvSpPr>
        <p:spPr>
          <a:xfrm>
            <a:off x="2161452" y="2610157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58DCB7-99C7-F942-A32C-4A0512F6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83" y="2487612"/>
            <a:ext cx="2593303" cy="174148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83BA202-26F2-4B40-8642-77F7EEAB041E}"/>
              </a:ext>
            </a:extLst>
          </p:cNvPr>
          <p:cNvSpPr/>
          <p:nvPr/>
        </p:nvSpPr>
        <p:spPr>
          <a:xfrm>
            <a:off x="3443410" y="314754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C6928-4C24-D74C-9D5F-832D0D8156A0}"/>
              </a:ext>
            </a:extLst>
          </p:cNvPr>
          <p:cNvSpPr/>
          <p:nvPr/>
        </p:nvSpPr>
        <p:spPr>
          <a:xfrm>
            <a:off x="3902468" y="3188094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D76C5B-A9F4-D94B-9633-42F133422FF9}"/>
              </a:ext>
            </a:extLst>
          </p:cNvPr>
          <p:cNvSpPr/>
          <p:nvPr/>
        </p:nvSpPr>
        <p:spPr>
          <a:xfrm>
            <a:off x="4401418" y="3348913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F0072B-394E-9440-8B87-B9DAC310FAE0}"/>
              </a:ext>
            </a:extLst>
          </p:cNvPr>
          <p:cNvSpPr/>
          <p:nvPr/>
        </p:nvSpPr>
        <p:spPr>
          <a:xfrm>
            <a:off x="4829092" y="281926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E99591-FCBD-4145-9A70-89C7D1729E25}"/>
              </a:ext>
            </a:extLst>
          </p:cNvPr>
          <p:cNvSpPr/>
          <p:nvPr/>
        </p:nvSpPr>
        <p:spPr>
          <a:xfrm>
            <a:off x="4437587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4CEF45-5A70-2C4E-8856-D08794CFE809}"/>
              </a:ext>
            </a:extLst>
          </p:cNvPr>
          <p:cNvSpPr/>
          <p:nvPr/>
        </p:nvSpPr>
        <p:spPr>
          <a:xfrm>
            <a:off x="4249614" y="29884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3F39B2-62BF-004E-B03E-D969418D3D02}"/>
              </a:ext>
            </a:extLst>
          </p:cNvPr>
          <p:cNvSpPr/>
          <p:nvPr/>
        </p:nvSpPr>
        <p:spPr>
          <a:xfrm>
            <a:off x="5414919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95291D-0F07-2745-B959-000352F0B05B}"/>
              </a:ext>
            </a:extLst>
          </p:cNvPr>
          <p:cNvSpPr/>
          <p:nvPr/>
        </p:nvSpPr>
        <p:spPr>
          <a:xfrm>
            <a:off x="5038652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62080E-B7D4-4349-AF48-01046173A1B4}"/>
              </a:ext>
            </a:extLst>
          </p:cNvPr>
          <p:cNvSpPr/>
          <p:nvPr/>
        </p:nvSpPr>
        <p:spPr>
          <a:xfrm>
            <a:off x="3660903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6AC8E8-7C83-404D-8ABD-87BCC3F416BE}"/>
              </a:ext>
            </a:extLst>
          </p:cNvPr>
          <p:cNvSpPr/>
          <p:nvPr/>
        </p:nvSpPr>
        <p:spPr>
          <a:xfrm>
            <a:off x="5414919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F86EC7-8195-E34B-914E-3DC775745437}"/>
              </a:ext>
            </a:extLst>
          </p:cNvPr>
          <p:cNvSpPr/>
          <p:nvPr/>
        </p:nvSpPr>
        <p:spPr>
          <a:xfrm>
            <a:off x="5024742" y="2608451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A03A27-0D38-E44C-9A64-38289099845B}"/>
              </a:ext>
            </a:extLst>
          </p:cNvPr>
          <p:cNvSpPr/>
          <p:nvPr/>
        </p:nvSpPr>
        <p:spPr>
          <a:xfrm>
            <a:off x="3617460" y="262047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3BC0A7-6EC2-A24B-906F-428BE3D1FE38}"/>
              </a:ext>
            </a:extLst>
          </p:cNvPr>
          <p:cNvSpPr/>
          <p:nvPr/>
        </p:nvSpPr>
        <p:spPr>
          <a:xfrm>
            <a:off x="4236196" y="376156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E0C544-B6D4-064D-AA2B-1443467904CC}"/>
              </a:ext>
            </a:extLst>
          </p:cNvPr>
          <p:cNvSpPr/>
          <p:nvPr/>
        </p:nvSpPr>
        <p:spPr>
          <a:xfrm>
            <a:off x="3443410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78811A-09BF-4F4B-8B48-09AAA9541048}"/>
              </a:ext>
            </a:extLst>
          </p:cNvPr>
          <p:cNvSpPr/>
          <p:nvPr/>
        </p:nvSpPr>
        <p:spPr>
          <a:xfrm>
            <a:off x="5011817" y="3713195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36E238-AF3C-6544-A0F0-FDB2E2B1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22" y="2487612"/>
            <a:ext cx="2593303" cy="17414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A217B15-80A3-0B48-863F-BFA73ACC8D1A}"/>
              </a:ext>
            </a:extLst>
          </p:cNvPr>
          <p:cNvSpPr/>
          <p:nvPr/>
        </p:nvSpPr>
        <p:spPr>
          <a:xfrm>
            <a:off x="6529773" y="262775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BD4646-ED42-2444-8DB9-67843D1D6521}"/>
              </a:ext>
            </a:extLst>
          </p:cNvPr>
          <p:cNvSpPr/>
          <p:nvPr/>
        </p:nvSpPr>
        <p:spPr>
          <a:xfrm>
            <a:off x="7120570" y="260032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974453-0DF1-B340-9B1F-103D79179C7F}"/>
              </a:ext>
            </a:extLst>
          </p:cNvPr>
          <p:cNvSpPr/>
          <p:nvPr/>
        </p:nvSpPr>
        <p:spPr>
          <a:xfrm>
            <a:off x="789135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94860-6D74-1A46-8F0B-D4E15F92E4B0}"/>
              </a:ext>
            </a:extLst>
          </p:cNvPr>
          <p:cNvSpPr/>
          <p:nvPr/>
        </p:nvSpPr>
        <p:spPr>
          <a:xfrm>
            <a:off x="8576262" y="397242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098A55-39E1-C047-ABA4-981A76B503F3}"/>
              </a:ext>
            </a:extLst>
          </p:cNvPr>
          <p:cNvSpPr/>
          <p:nvPr/>
        </p:nvSpPr>
        <p:spPr>
          <a:xfrm>
            <a:off x="7330129" y="296287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EA53E-AD5E-874A-AEFE-8E7DCE88C856}"/>
              </a:ext>
            </a:extLst>
          </p:cNvPr>
          <p:cNvSpPr/>
          <p:nvPr/>
        </p:nvSpPr>
        <p:spPr>
          <a:xfrm>
            <a:off x="6301563" y="300007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5B9C4-E2E6-5B4A-86F0-4DC434B7644C}"/>
              </a:ext>
            </a:extLst>
          </p:cNvPr>
          <p:cNvSpPr/>
          <p:nvPr/>
        </p:nvSpPr>
        <p:spPr>
          <a:xfrm>
            <a:off x="829445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E27D84-4F50-0A42-8F9E-145CE3F9D014}"/>
              </a:ext>
            </a:extLst>
          </p:cNvPr>
          <p:cNvSpPr/>
          <p:nvPr/>
        </p:nvSpPr>
        <p:spPr>
          <a:xfrm>
            <a:off x="791819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B8E412-1DF0-EF4C-9AF4-D0F5D6DB6B30}"/>
              </a:ext>
            </a:extLst>
          </p:cNvPr>
          <p:cNvSpPr/>
          <p:nvPr/>
        </p:nvSpPr>
        <p:spPr>
          <a:xfrm>
            <a:off x="654044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AF5A9D-A452-204B-A082-ACF0229FBAA5}"/>
              </a:ext>
            </a:extLst>
          </p:cNvPr>
          <p:cNvSpPr/>
          <p:nvPr/>
        </p:nvSpPr>
        <p:spPr>
          <a:xfrm>
            <a:off x="829445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D93D1A2-B414-7F4A-9EFF-1DA5F726D89B}"/>
              </a:ext>
            </a:extLst>
          </p:cNvPr>
          <p:cNvSpPr/>
          <p:nvPr/>
        </p:nvSpPr>
        <p:spPr>
          <a:xfrm>
            <a:off x="7489030" y="358440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7A7332A-0009-E84B-B073-2B71F60A7BFC}"/>
              </a:ext>
            </a:extLst>
          </p:cNvPr>
          <p:cNvSpPr/>
          <p:nvPr/>
        </p:nvSpPr>
        <p:spPr>
          <a:xfrm>
            <a:off x="6935778" y="39240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F88139-E039-2143-A6BA-54A6C7F62953}"/>
              </a:ext>
            </a:extLst>
          </p:cNvPr>
          <p:cNvSpPr/>
          <p:nvPr/>
        </p:nvSpPr>
        <p:spPr>
          <a:xfrm>
            <a:off x="6862790" y="3188093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D88165-2CC9-4E40-8B05-7475D5D308BD}"/>
              </a:ext>
            </a:extLst>
          </p:cNvPr>
          <p:cNvSpPr/>
          <p:nvPr/>
        </p:nvSpPr>
        <p:spPr>
          <a:xfrm>
            <a:off x="6322949" y="3752299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D2F92F-EC10-4149-9E0A-FC95A0BEF511}"/>
              </a:ext>
            </a:extLst>
          </p:cNvPr>
          <p:cNvSpPr/>
          <p:nvPr/>
        </p:nvSpPr>
        <p:spPr>
          <a:xfrm>
            <a:off x="8097902" y="2610157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FCBDC9-4FF9-0C40-8F3D-C362DFC381EB}"/>
              </a:ext>
            </a:extLst>
          </p:cNvPr>
          <p:cNvSpPr txBox="1"/>
          <p:nvPr/>
        </p:nvSpPr>
        <p:spPr>
          <a:xfrm>
            <a:off x="2202041" y="4240753"/>
            <a:ext cx="677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(you get the point that I couldn’t be bothered to draw all the </a:t>
            </a:r>
            <a:r>
              <a:rPr lang="en-US" dirty="0" err="1"/>
              <a:t>colours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7878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Sources of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398265" y="1801454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</a:t>
            </a:r>
            <a:r>
              <a:rPr lang="en-US" sz="2800" dirty="0" err="1"/>
              <a:t>preperation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prep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631821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What if you don’t control for bias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E86907-EAA5-714F-AD6F-9C945C9A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229"/>
            <a:ext cx="9144000" cy="38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BCDA8-12AA-CD44-B345-DB2BFC751BA1}"/>
              </a:ext>
            </a:extLst>
          </p:cNvPr>
          <p:cNvSpPr txBox="1"/>
          <p:nvPr/>
        </p:nvSpPr>
        <p:spPr>
          <a:xfrm>
            <a:off x="398264" y="5484608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Young and old individuals has SNP’s genotypes on different arrays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84980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Correct experimental controls</a:t>
            </a:r>
          </a:p>
        </p:txBody>
      </p:sp>
    </p:spTree>
    <p:extLst>
      <p:ext uri="{BB962C8B-B14F-4D97-AF65-F5344CB8AC3E}">
        <p14:creationId xmlns:p14="http://schemas.microsoft.com/office/powerpoint/2010/main" val="184446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difficult to avoid all biases – particularly the unknowns (latent variables)</a:t>
            </a:r>
          </a:p>
          <a:p>
            <a:endParaRPr lang="en-US" sz="2800" dirty="0"/>
          </a:p>
          <a:p>
            <a:r>
              <a:rPr lang="en-US" sz="2800" dirty="0"/>
              <a:t>Designing controls is more crucial than the actual things your going to measure</a:t>
            </a:r>
          </a:p>
          <a:p>
            <a:endParaRPr lang="en-US" sz="2800" dirty="0"/>
          </a:p>
          <a:p>
            <a:r>
              <a:rPr lang="en-US" sz="2800" dirty="0"/>
              <a:t>Increases statistical validity of your data</a:t>
            </a:r>
          </a:p>
          <a:p>
            <a:endParaRPr lang="en-US" sz="2800" dirty="0"/>
          </a:p>
          <a:p>
            <a:r>
              <a:rPr lang="en-US" sz="2800" b="1" dirty="0"/>
              <a:t>Positive </a:t>
            </a:r>
            <a:r>
              <a:rPr lang="en-US" sz="2800" dirty="0"/>
              <a:t>and </a:t>
            </a:r>
            <a:r>
              <a:rPr lang="en-US" sz="2800" b="1" dirty="0"/>
              <a:t>Negative</a:t>
            </a:r>
            <a:r>
              <a:rPr lang="en-US" sz="2800" dirty="0"/>
              <a:t> controls</a:t>
            </a:r>
          </a:p>
        </p:txBody>
      </p:sp>
    </p:spTree>
    <p:extLst>
      <p:ext uri="{BB962C8B-B14F-4D97-AF65-F5344CB8AC3E}">
        <p14:creationId xmlns:p14="http://schemas.microsoft.com/office/powerpoint/2010/main" val="2865732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615711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Placebo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Mimic the procedure being performed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E.g. mimic the surgical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Vehicle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Used in studies where a substance is used to deliver a substance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E.g. empty vector for lentivirus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Baseline biological state</a:t>
            </a:r>
          </a:p>
        </p:txBody>
      </p:sp>
    </p:spTree>
    <p:extLst>
      <p:ext uri="{BB962C8B-B14F-4D97-AF65-F5344CB8AC3E}">
        <p14:creationId xmlns:p14="http://schemas.microsoft.com/office/powerpoint/2010/main" val="262726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Ronald A Fischer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6BDBEBA-AF79-1C45-A448-A9E85AC2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38" y="1892300"/>
            <a:ext cx="3937000" cy="341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B9CAC-AA12-914F-B2A6-4383E47D8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4" y="1892300"/>
            <a:ext cx="280849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45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Experimental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experiments fail because control samples have failed QC</a:t>
            </a:r>
          </a:p>
          <a:p>
            <a:endParaRPr lang="en-US" sz="2800" dirty="0"/>
          </a:p>
          <a:p>
            <a:r>
              <a:rPr lang="en-US" sz="2800" dirty="0"/>
              <a:t>To avoid this, always try to sequence more controls, so if one fails then it avoid total failure</a:t>
            </a:r>
          </a:p>
          <a:p>
            <a:endParaRPr lang="en-US" sz="2800" dirty="0"/>
          </a:p>
          <a:p>
            <a:r>
              <a:rPr lang="en-US" sz="2800" dirty="0"/>
              <a:t>However, too many controls leads to an unbalanced analysis</a:t>
            </a:r>
          </a:p>
        </p:txBody>
      </p:sp>
    </p:spTree>
    <p:extLst>
      <p:ext uri="{BB962C8B-B14F-4D97-AF65-F5344CB8AC3E}">
        <p14:creationId xmlns:p14="http://schemas.microsoft.com/office/powerpoint/2010/main" val="517041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ChIP-seq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controls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858604"/>
            <a:ext cx="83474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ChIP-seq</a:t>
            </a:r>
            <a:r>
              <a:rPr lang="en-US" sz="2800" dirty="0"/>
              <a:t> can be extremely noisy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 DNA is usually used to get a background – however, pros and 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Replicates: ENCODE uses 2 and performs IDR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 don’t agree, 3 replicates as a minimum</a:t>
            </a:r>
          </a:p>
        </p:txBody>
      </p:sp>
    </p:spTree>
    <p:extLst>
      <p:ext uri="{BB962C8B-B14F-4D97-AF65-F5344CB8AC3E}">
        <p14:creationId xmlns:p14="http://schemas.microsoft.com/office/powerpoint/2010/main" val="2192258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Pooling samples?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</p:spTree>
    <p:extLst>
      <p:ext uri="{BB962C8B-B14F-4D97-AF65-F5344CB8AC3E}">
        <p14:creationId xmlns:p14="http://schemas.microsoft.com/office/powerpoint/2010/main" val="90193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Pooling samples?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</p:spTree>
    <p:extLst>
      <p:ext uri="{BB962C8B-B14F-4D97-AF65-F5344CB8AC3E}">
        <p14:creationId xmlns:p14="http://schemas.microsoft.com/office/powerpoint/2010/main" val="3336181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357437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Considerations when sequencing</a:t>
            </a:r>
          </a:p>
        </p:txBody>
      </p:sp>
    </p:spTree>
    <p:extLst>
      <p:ext uri="{BB962C8B-B14F-4D97-AF65-F5344CB8AC3E}">
        <p14:creationId xmlns:p14="http://schemas.microsoft.com/office/powerpoint/2010/main" val="2691567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parameters to think about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398265" y="1444266"/>
            <a:ext cx="83474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size/sequencing depth</a:t>
            </a:r>
            <a:r>
              <a:rPr lang="en-US" sz="2800" dirty="0"/>
              <a:t> – number of reads per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for RNA-</a:t>
            </a:r>
            <a:r>
              <a:rPr lang="en-US" sz="2800" dirty="0" err="1"/>
              <a:t>seq</a:t>
            </a:r>
            <a:r>
              <a:rPr lang="en-US" sz="2800" dirty="0"/>
              <a:t> and </a:t>
            </a:r>
            <a:r>
              <a:rPr lang="en-US" sz="2800" dirty="0" err="1"/>
              <a:t>ChIP-seq</a:t>
            </a:r>
            <a:r>
              <a:rPr lang="en-US" sz="2800" dirty="0"/>
              <a:t> 20-30 million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Read depth </a:t>
            </a:r>
            <a:r>
              <a:rPr lang="en-US" sz="2800" dirty="0"/>
              <a:t>– </a:t>
            </a:r>
            <a:r>
              <a:rPr lang="en-US" sz="2800" dirty="0" err="1"/>
              <a:t>bp</a:t>
            </a:r>
            <a:r>
              <a:rPr lang="en-US" sz="2800" dirty="0"/>
              <a:t> length of each read in the library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75, but we use 48 to save cost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Single-end vs paired end </a:t>
            </a:r>
            <a:r>
              <a:rPr lang="en-US" sz="2800" dirty="0"/>
              <a:t>– sequence one end of the fragment of both ends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Paired end is the standard for most sequencing today</a:t>
            </a:r>
          </a:p>
        </p:txBody>
      </p:sp>
    </p:spTree>
    <p:extLst>
      <p:ext uri="{BB962C8B-B14F-4D97-AF65-F5344CB8AC3E}">
        <p14:creationId xmlns:p14="http://schemas.microsoft.com/office/powerpoint/2010/main" val="40451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Planning is critical for an experiment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C250AF-1D5A-1E45-AB43-9F792C048A98}"/>
              </a:ext>
            </a:extLst>
          </p:cNvPr>
          <p:cNvSpPr txBox="1"/>
          <p:nvPr/>
        </p:nvSpPr>
        <p:spPr>
          <a:xfrm>
            <a:off x="650082" y="1399124"/>
            <a:ext cx="7843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Rushing into an experiment leads to failure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80% chance of an NGS experiment working is determined before you even touch a pipette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71872-BD93-694B-BD95-596D96D2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1" y="3745110"/>
            <a:ext cx="4614862" cy="28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 serious issue in public data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C250AF-1D5A-1E45-AB43-9F792C048A98}"/>
              </a:ext>
            </a:extLst>
          </p:cNvPr>
          <p:cNvSpPr txBox="1"/>
          <p:nvPr/>
        </p:nvSpPr>
        <p:spPr>
          <a:xfrm>
            <a:off x="571500" y="1256251"/>
            <a:ext cx="7922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have seen so much bad data and poorly designed experiments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Almost 70% of samples do not have biological replicates (Feng et al 2012)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ENCODE guidelines require only 2 biological replicates, this is controversial and too few</a:t>
            </a:r>
          </a:p>
        </p:txBody>
      </p:sp>
    </p:spTree>
    <p:extLst>
      <p:ext uri="{BB962C8B-B14F-4D97-AF65-F5344CB8AC3E}">
        <p14:creationId xmlns:p14="http://schemas.microsoft.com/office/powerpoint/2010/main" val="221158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Specificity and power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610791" y="1525465"/>
            <a:ext cx="79224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Specificity: </a:t>
            </a:r>
            <a:r>
              <a:rPr lang="en-US" sz="2800" dirty="0"/>
              <a:t>the proportion of results that are genuine, as opposed to false positives (type I error)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At FDR of 5%, 5 in every 100 results will be wrong</a:t>
            </a:r>
          </a:p>
          <a:p>
            <a:endParaRPr lang="en-US" sz="2800" b="1" dirty="0"/>
          </a:p>
          <a:p>
            <a:r>
              <a:rPr lang="en-US" sz="2800" b="1" dirty="0"/>
              <a:t>Power (sensitivity): </a:t>
            </a:r>
            <a:r>
              <a:rPr lang="en-US" sz="2800" dirty="0"/>
              <a:t>the proportion of real results that are successfully identified in an experiment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With a 80% power, you will successfully identify 800 out of 1000 genuinely  DE genes.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Power is often overlooked in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26005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Power calculations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4080C29-C6BF-8E41-9524-768DBBE0C685}"/>
              </a:ext>
            </a:extLst>
          </p:cNvPr>
          <p:cNvSpPr txBox="1"/>
          <p:nvPr/>
        </p:nvSpPr>
        <p:spPr>
          <a:xfrm>
            <a:off x="396478" y="1144229"/>
            <a:ext cx="7922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calculations are very important!</a:t>
            </a:r>
          </a:p>
          <a:p>
            <a:r>
              <a:rPr lang="en-US" sz="2800" dirty="0"/>
              <a:t>Pilot data is important for determining this</a:t>
            </a:r>
          </a:p>
          <a:p>
            <a:r>
              <a:rPr lang="en-US" sz="2800" dirty="0"/>
              <a:t> 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5B42C-428A-F945-9BC8-509D8508B311}"/>
              </a:ext>
            </a:extLst>
          </p:cNvPr>
          <p:cNvSpPr/>
          <p:nvPr/>
        </p:nvSpPr>
        <p:spPr>
          <a:xfrm>
            <a:off x="282177" y="6163361"/>
            <a:ext cx="7404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18EC4-3CA5-5E43-A98F-CEBD01F5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18" y="2728374"/>
            <a:ext cx="7797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</TotalTime>
  <Words>2581</Words>
  <Application>Microsoft Macintosh PowerPoint</Application>
  <PresentationFormat>On-screen Show (4:3)</PresentationFormat>
  <Paragraphs>352</Paragraphs>
  <Slides>55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Hebrew Scholar</vt:lpstr>
      <vt:lpstr>Calibri</vt:lpstr>
      <vt:lpstr>Calibri Light</vt:lpstr>
      <vt:lpstr>Helvetica</vt:lpstr>
      <vt:lpstr>Office Theme</vt:lpstr>
      <vt:lpstr>Making powerful science: an introduction to NGS experimental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Precision, accuracy and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Correct experimental controls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 when sequencing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powerful science: an introduction to NGS experimental design</dc:title>
  <dc:creator>Adam Cribbs</dc:creator>
  <cp:lastModifiedBy>Adam Cribbs</cp:lastModifiedBy>
  <cp:revision>24</cp:revision>
  <dcterms:created xsi:type="dcterms:W3CDTF">2018-05-10T11:53:45Z</dcterms:created>
  <dcterms:modified xsi:type="dcterms:W3CDTF">2020-12-03T22:29:42Z</dcterms:modified>
</cp:coreProperties>
</file>